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77" r:id="rId5"/>
    <p:sldId id="324" r:id="rId6"/>
    <p:sldId id="364" r:id="rId7"/>
    <p:sldId id="359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4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85">
          <p15:clr>
            <a:srgbClr val="A4A3A4"/>
          </p15:clr>
        </p15:guide>
        <p15:guide id="2" pos="3817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D5E1B2C-D6BE-9FAC-F4DB-69B1BB91DAE6}" name="Jasmine Pugh" initials="JP" userId="S::jasmine.pugh@mhfaengland.org::07435a4d-0c0b-4629-83c0-83ce10cc4d0f" providerId="AD"/>
  <p188:author id="{5783D441-DEA3-08AF-D81B-1C8488902C46}" name="Rob Christopher" initials="RC" userId="S::rob.christopher@mhfaengland.org::86427df3-bb7a-433f-9472-147dd4bfd690" providerId="AD"/>
  <p188:author id="{89A35048-BF02-212B-F069-8F48BE845DEA}" name="Sana Shah" initials="SS" userId="S::sana.shah@mhfaengland.org::b989903c-3c5b-4d7d-95c0-66453dcb0751" providerId="AD"/>
  <p188:author id="{D22E1DE8-A3E3-B4DD-538E-E07E08614CB8}" name="Susannah Mohammed" initials="SM" userId="S::susannah.davis@mhfaengland.org::114e041f-c36c-4693-a810-64cc11afa5b6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thany Sherlock" initials="BS" lastIdx="8" clrIdx="0">
    <p:extLst>
      <p:ext uri="{19B8F6BF-5375-455C-9EA6-DF929625EA0E}">
        <p15:presenceInfo xmlns:p15="http://schemas.microsoft.com/office/powerpoint/2012/main" userId="S::bethany.sherlock@mhfaengland.org::fe023797-8062-4f9d-b92c-ea642aeb0928" providerId="AD"/>
      </p:ext>
    </p:extLst>
  </p:cmAuthor>
  <p:cmAuthor id="2" name="Kristin Mewald" initials="KM" lastIdx="4" clrIdx="1">
    <p:extLst>
      <p:ext uri="{19B8F6BF-5375-455C-9EA6-DF929625EA0E}">
        <p15:presenceInfo xmlns:p15="http://schemas.microsoft.com/office/powerpoint/2012/main" userId="S::kristin.mewald@mhfaengland.org::6f7a7839-857b-426d-807b-a0397edb9c2c" providerId="AD"/>
      </p:ext>
    </p:extLst>
  </p:cmAuthor>
  <p:cmAuthor id="3" name="Vicki Cockman" initials="VC" lastIdx="7" clrIdx="2">
    <p:extLst>
      <p:ext uri="{19B8F6BF-5375-455C-9EA6-DF929625EA0E}">
        <p15:presenceInfo xmlns:p15="http://schemas.microsoft.com/office/powerpoint/2012/main" userId="S::vicki.cockman@mhfaengland.org::bde2fb5b-f1f8-4e8b-8d02-1a4468221e6b" providerId="AD"/>
      </p:ext>
    </p:extLst>
  </p:cmAuthor>
  <p:cmAuthor id="4" name="Aya Bdaiwi" initials="AB" lastIdx="8" clrIdx="3">
    <p:extLst>
      <p:ext uri="{19B8F6BF-5375-455C-9EA6-DF929625EA0E}">
        <p15:presenceInfo xmlns:p15="http://schemas.microsoft.com/office/powerpoint/2012/main" userId="S::aya.bdaiwi@mhfaengland.org::a49a1418-3a92-41e0-8e08-cf8caf816b72" providerId="AD"/>
      </p:ext>
    </p:extLst>
  </p:cmAuthor>
  <p:cmAuthor id="5" name="Leonie McIlroy" initials="LM" lastIdx="6" clrIdx="4">
    <p:extLst>
      <p:ext uri="{19B8F6BF-5375-455C-9EA6-DF929625EA0E}">
        <p15:presenceInfo xmlns:p15="http://schemas.microsoft.com/office/powerpoint/2012/main" userId="S::leonie.mcilroy@mhfaengland.org::a68ee3b3-6a3d-47a0-b663-5235271740a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676A"/>
    <a:srgbClr val="BC8F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5DF5CF-409A-4C63-963D-BF28C22AE2C5}" v="41" dt="2022-08-18T09:32:57.006"/>
    <p1510:client id="{C6E8006D-4DDC-925C-1FDB-38D8AA76BA50}" v="2" dt="2022-09-02T13:34:26.3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660"/>
  </p:normalViewPr>
  <p:slideViewPr>
    <p:cSldViewPr snapToGrid="0">
      <p:cViewPr varScale="1">
        <p:scale>
          <a:sx n="63" d="100"/>
          <a:sy n="63" d="100"/>
        </p:scale>
        <p:origin x="78" y="756"/>
      </p:cViewPr>
      <p:guideLst>
        <p:guide orient="horz" pos="1185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B5BD3-A274-4BB9-9768-6D4C40A636A4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AA845-7A44-4740-A25E-F4414B4E6E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82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AA845-7A44-4740-A25E-F4414B4E6E7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107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AA845-7A44-4740-A25E-F4414B4E6E7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194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AAA845-7A44-4740-A25E-F4414B4E6E7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00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E457-A658-40D2-9779-CDB6CE75D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8B963-11FB-411D-8E4F-8D38FF479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9700D-9371-4395-9C1F-1452CE4562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8027D-2CF4-433B-B755-62605FDA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84140-FAA7-42E0-B2C6-AB13D278D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73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4C81D-8788-42CC-9030-93E94AD75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70278-82CD-4C06-8544-3D8228819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B79E63-41B6-49FA-832C-3C44AC385B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92C321-661C-4A35-8AFA-D295A83D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A937D-7BCE-4657-86F9-BE165D5A6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95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29ED51-D0A5-4E12-9EDD-46528D1BA5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801F54-9545-46AE-95CD-34F64DA374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3237F-49E3-4D7E-B49F-CF67570A30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0C747B-CDE9-44E3-A28B-6A7F5BF5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8F3F-0851-4BB7-9D40-00A083ED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113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Slide Light">
    <p:bg>
      <p:bgPr>
        <a:solidFill>
          <a:srgbClr val="0E6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963083" y="571500"/>
            <a:ext cx="10265835" cy="11176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 defTabSz="914400">
              <a:defRPr sz="4000" b="0" i="0">
                <a:solidFill>
                  <a:schemeClr val="accent3">
                    <a:lumOff val="44000"/>
                  </a:schemeClr>
                </a:solidFill>
                <a:latin typeface="Lato Bold"/>
                <a:ea typeface="Lato Light"/>
                <a:cs typeface="Lato Bold"/>
                <a:sym typeface="Lato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sz="half" idx="1"/>
          </p:nvPr>
        </p:nvSpPr>
        <p:spPr>
          <a:xfrm>
            <a:off x="1115415" y="2249339"/>
            <a:ext cx="10092272" cy="2726681"/>
          </a:xfrm>
          <a:prstGeom prst="rect">
            <a:avLst/>
          </a:prstGeom>
        </p:spPr>
        <p:txBody>
          <a:bodyPr lIns="45719" tIns="45719" rIns="45719" bIns="45719" anchor="t">
            <a:noAutofit/>
          </a:bodyPr>
          <a:lstStyle>
            <a:lvl1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1pPr>
            <a:lvl2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2pPr>
            <a:lvl3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3pPr>
            <a:lvl4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4pPr>
            <a:lvl5pPr marL="0" indent="0" defTabSz="914400">
              <a:spcBef>
                <a:spcPts val="400"/>
              </a:spcBef>
              <a:buSzTx/>
              <a:buNone/>
              <a:defRPr sz="2000">
                <a:solidFill>
                  <a:schemeClr val="accent3">
                    <a:lumOff val="44000"/>
                  </a:schemeClr>
                </a:solidFill>
                <a:latin typeface="Lato Medium"/>
                <a:ea typeface="Lato Medium"/>
                <a:cs typeface="Lato Medium"/>
                <a:sym typeface="Lato Medium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0" name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261" y="5536258"/>
            <a:ext cx="894539" cy="755745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245374" y="6153504"/>
            <a:ext cx="373177" cy="276997"/>
          </a:xfrm>
          <a:prstGeom prst="rect">
            <a:avLst/>
          </a:prstGeom>
        </p:spPr>
        <p:txBody>
          <a:bodyPr lIns="45719" tIns="45719" rIns="45719" bIns="45719" anchor="ctr"/>
          <a:lstStyle>
            <a:lvl1pPr algn="l" defTabSz="914400">
              <a:defRPr>
                <a:solidFill>
                  <a:schemeClr val="bg1"/>
                </a:solidFill>
                <a:latin typeface="Lato Semibold" panose="020F0502020204030203" pitchFamily="34" charset="0"/>
                <a:ea typeface="Lato Semibold" panose="020F0502020204030203" pitchFamily="34" charset="0"/>
                <a:cs typeface="Lato Semibold" panose="020F0502020204030203" pitchFamily="34" charset="0"/>
                <a:sym typeface="Arial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76354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EAFAB-712B-4229-9531-3D0E014FA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558571" cy="1325563"/>
          </a:xfrm>
        </p:spPr>
        <p:txBody>
          <a:bodyPr>
            <a:normAutofit/>
          </a:bodyPr>
          <a:lstStyle>
            <a:lvl1pPr>
              <a:defRPr sz="3600" b="1" i="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F933-B08C-4D7D-8226-708B14673D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345" y="1825625"/>
            <a:ext cx="10558571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93F261-273D-4D6A-A3B1-7EF8FC587A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672396-A306-48CB-92F8-C66361384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E5859-6FFB-41A2-A062-A051C05E6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24CAACE1-F639-1B4B-B296-39A7D945A6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914" y="5502006"/>
            <a:ext cx="956033" cy="95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57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DA7BF-2870-44B4-9D13-9B0D9348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B57C5-85BA-4FCD-A40B-39358AD84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1A44C-EF69-49E2-9B66-994A9EE5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1CE06-9C24-4B4A-9207-EA6D29666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64219-0337-457C-8E66-248A0368A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916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F41ED-AF8C-4391-9D11-78B392078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20C1F-7BAF-452B-8703-231D82F59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78888F-2E5D-4B8C-919E-C44DB1EA9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057C0-61DC-4105-8732-52B1D663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88571-9FA7-4E29-96BF-0C2AB5B1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3BAA51-9BE0-4AB3-A2DA-280211EA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705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6EAC0-F1BE-4F71-9D47-05D80D30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A214C-DEC6-4CF1-93D0-99DF3EA0D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5C871-F2E5-4DCA-A905-945BD81CD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DBA15B-3909-4062-A402-11FCC5A46D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42A6D-1DF1-46BC-9790-3424361BA3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59BBCC-8AEC-4DB8-B93E-2F984D23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E6BD1C-6AAB-40EE-B1B2-DF3CFD53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F6076F-C6AF-4BC4-8D09-9CF0B5290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567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E24E4-B61F-472A-8994-66028D5DB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7B9E73-89B2-49B7-8716-DD53004483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153091-8A1A-4125-A9BC-9A789CFBA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6BED8B-D102-452A-A509-77AC3168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22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347FBF-F51F-4AE2-A8D6-21F38FA0C5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862C9B-86C2-4EE0-80E8-FABFFD3F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E61B9C-2C36-4ACB-864C-EDBE24729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485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C4D0-1E1A-46DB-BD1B-DED21A36A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A3065-FDE3-4C38-9881-6834C57C3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6A2480-0D8E-4EE0-868C-2910177BB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3E193E-F044-4148-AD18-AD757F41CF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C0267-779C-4CC3-A61A-A608045D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A5FA17-A5F4-4810-A4FD-EDE46685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06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345A5-4A65-4A68-BB2D-79C0FADAA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161E00-39C1-45C8-996B-A0CF4E91E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6795D-0E03-4745-953D-96DBAB3D3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BBBB90-74B1-4355-93F5-561E39F13D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7BC60-D1E9-4B6E-AC91-E65FC2ED07C6}" type="datetimeFigureOut">
              <a:rPr lang="en-GB" smtClean="0"/>
              <a:t>29/08/2023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4A363-0157-4D98-BD40-39FC54D89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F20A4-8DE4-4574-A564-1239D9822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7D2D8-DBA2-4B28-9FED-B8FBAF997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28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6DD1A4-52F7-E14E-BE9F-D053AEBB991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2686C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48E102-EE64-443C-A23E-6E24312B5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6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40EE1-3699-4A02-8B8E-F6F629F8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0346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97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spcAft>
          <a:spcPts val="18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47" userDrawn="1">
          <p15:clr>
            <a:srgbClr val="F26B43"/>
          </p15:clr>
        </p15:guide>
        <p15:guide id="3" pos="699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orient="horz" pos="32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person, indoor, window&#10;&#10;Description automatically generated">
            <a:extLst>
              <a:ext uri="{FF2B5EF4-FFF2-40B4-BE49-F238E27FC236}">
                <a16:creationId xmlns:a16="http://schemas.microsoft.com/office/drawing/2014/main" id="{8BDE240F-46B2-7860-4B0D-3232B96D01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2" t="13867" r="1335" b="15821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C340AD8-75C5-6B4D-88F9-0FA8AA84A0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57" y="4993443"/>
            <a:ext cx="1376060" cy="13823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8FADD2-1220-C94C-9389-CC023700D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2565400"/>
            <a:ext cx="4292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EE760B-2E6A-FA47-8497-306438446054}"/>
              </a:ext>
            </a:extLst>
          </p:cNvPr>
          <p:cNvSpPr txBox="1">
            <a:spLocks/>
          </p:cNvSpPr>
          <p:nvPr/>
        </p:nvSpPr>
        <p:spPr>
          <a:xfrm>
            <a:off x="451883" y="4238281"/>
            <a:ext cx="3673549" cy="2251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r>
              <a:rPr lang="en-GB" sz="3600" dirty="0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Mental Health First Aid</a:t>
            </a:r>
          </a:p>
          <a:p>
            <a:pPr>
              <a:spcBef>
                <a:spcPts val="600"/>
              </a:spcBef>
            </a:pPr>
            <a:endParaRPr lang="en-GB" sz="3200" dirty="0">
              <a:solidFill>
                <a:schemeClr val="bg1"/>
              </a:solidFill>
              <a:ea typeface="Lato" panose="020F0502020204030203" pitchFamily="34" charset="0"/>
              <a:cs typeface="Lato" panose="020F0502020204030203" pitchFamily="34" charset="0"/>
            </a:endParaRPr>
          </a:p>
          <a:p>
            <a:endParaRPr lang="en-GB" sz="3600" dirty="0"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50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dirty="0">
                <a:latin typeface="Lato"/>
                <a:ea typeface="Lato"/>
                <a:cs typeface="Lato"/>
              </a:rPr>
              <a:t> </a:t>
            </a:r>
            <a:r>
              <a:rPr lang="en-GB" b="1" dirty="0" err="1">
                <a:latin typeface="Lato"/>
                <a:ea typeface="Lato"/>
                <a:cs typeface="Lato"/>
              </a:rPr>
              <a:t>MHFAider</a:t>
            </a:r>
            <a:r>
              <a:rPr lang="en-GB" baseline="30000" dirty="0">
                <a:latin typeface="Lato"/>
                <a:ea typeface="Lato"/>
                <a:cs typeface="Lato"/>
              </a:rPr>
              <a:t>®</a:t>
            </a:r>
            <a:r>
              <a:rPr lang="en-GB" dirty="0">
                <a:latin typeface="Lato"/>
                <a:ea typeface="Lato"/>
                <a:cs typeface="Lato"/>
              </a:rPr>
              <a:t> learning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631074" y="1604964"/>
            <a:ext cx="9879012" cy="32242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As an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 you’ll also have access to ongoing learning to support you in the role and ensure you have the most up-to-date information on mental health.</a:t>
            </a:r>
            <a:endParaRPr lang="en-US" dirty="0">
              <a:latin typeface="Lato"/>
              <a:ea typeface="Lato"/>
              <a:cs typeface="Lato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Over the three years, you will benefit from: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A library of resources that will support you to have impactful conversations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 online events, exploring different topics and themes around mental health and the</a:t>
            </a:r>
            <a:r>
              <a:rPr lang="en-GB" sz="2000" b="1" dirty="0">
                <a:latin typeface="Lato"/>
                <a:ea typeface="Lato"/>
                <a:cs typeface="Lato"/>
              </a:rPr>
              <a:t>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b="1" dirty="0">
                <a:latin typeface="Lato"/>
                <a:ea typeface="Lato"/>
                <a:cs typeface="Lato"/>
              </a:rPr>
              <a:t> </a:t>
            </a:r>
            <a:r>
              <a:rPr lang="en-GB" sz="2000" dirty="0">
                <a:latin typeface="Lato"/>
                <a:ea typeface="Lato"/>
                <a:cs typeface="Lato"/>
              </a:rPr>
              <a:t>role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 Exclusive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 content, regular online events to provide further learning and support so you are confident to perform your role effectively, long after your training</a:t>
            </a:r>
          </a:p>
        </p:txBody>
      </p:sp>
    </p:spTree>
    <p:extLst>
      <p:ext uri="{BB962C8B-B14F-4D97-AF65-F5344CB8AC3E}">
        <p14:creationId xmlns:p14="http://schemas.microsoft.com/office/powerpoint/2010/main" val="30135871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FCD6-B922-3F55-2776-E64D3438E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MHFA England training?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FDD5F-78E5-D5DF-ABE4-02644195A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 fontAlgn="base">
              <a:buSzPts val="1000"/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en-GB" sz="2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91% of people had a better understanding of mental health after completing their MHFA England course 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en-GB" sz="2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Since MHFA England was founded in 2007, our Instructor Members have trained hundreds and thousands of </a:t>
            </a:r>
            <a:r>
              <a:rPr lang="en-GB" sz="2000" dirty="0" err="1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MHFAiders</a:t>
            </a:r>
            <a:r>
              <a:rPr lang="en-GB" sz="2000" baseline="30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®</a:t>
            </a:r>
            <a:endParaRPr lang="en-GB" sz="2000" baseline="30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en-GB" sz="2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 MHFA England Instructor Members are accredited by the Royal Society of Public Health, meaning you can expect a quality assured and consistent training experience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fontAlgn="base">
              <a:buSzPts val="1000"/>
              <a:buFont typeface="Calibri" panose="020F0502020204030204" pitchFamily="34" charset="0"/>
              <a:buChar char="-"/>
              <a:tabLst>
                <a:tab pos="457200" algn="l"/>
              </a:tabLst>
            </a:pPr>
            <a:r>
              <a:rPr lang="en-GB" sz="2000" dirty="0">
                <a:effectLst/>
                <a:latin typeface="Lato" panose="020F050202020403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 are committed to improving the mental health of the nation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4160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CC9CD1B-C600-4FE9-92E3-A31107D21444}"/>
              </a:ext>
            </a:extLst>
          </p:cNvPr>
          <p:cNvSpPr txBox="1">
            <a:spLocks/>
          </p:cNvSpPr>
          <p:nvPr/>
        </p:nvSpPr>
        <p:spPr>
          <a:xfrm>
            <a:off x="465571" y="3111500"/>
            <a:ext cx="486843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>
                <a:latin typeface="Lato"/>
                <a:ea typeface="Lato"/>
                <a:cs typeface="Lato"/>
              </a:rPr>
              <a:t>Thank you</a:t>
            </a:r>
            <a:endParaRPr lang="en-GB"/>
          </a:p>
        </p:txBody>
      </p:sp>
      <p:pic>
        <p:nvPicPr>
          <p:cNvPr id="19" name="Content Placeholder 18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4630A3BC-A3C4-49D6-9955-F06319254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5" r="15466"/>
          <a:stretch/>
        </p:blipFill>
        <p:spPr>
          <a:xfrm>
            <a:off x="6059488" y="0"/>
            <a:ext cx="6132512" cy="6858000"/>
          </a:xfrm>
        </p:spPr>
      </p:pic>
    </p:spTree>
    <p:extLst>
      <p:ext uri="{BB962C8B-B14F-4D97-AF65-F5344CB8AC3E}">
        <p14:creationId xmlns:p14="http://schemas.microsoft.com/office/powerpoint/2010/main" val="24750935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512763"/>
            <a:ext cx="10164330" cy="1325563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Lato"/>
                <a:ea typeface="Lato"/>
                <a:cs typeface="Lato"/>
              </a:rPr>
              <a:t>Train </a:t>
            </a:r>
            <a:r>
              <a:rPr lang="en-GB" b="1" dirty="0">
                <a:latin typeface="Lato"/>
                <a:ea typeface="Lato"/>
                <a:cs typeface="Lato"/>
              </a:rPr>
              <a:t>as </a:t>
            </a:r>
            <a:r>
              <a:rPr lang="en-GB" dirty="0">
                <a:latin typeface="Lato"/>
                <a:ea typeface="Lato"/>
                <a:cs typeface="Lato"/>
              </a:rPr>
              <a:t>a </a:t>
            </a:r>
            <a:r>
              <a:rPr lang="en-GB" b="1" dirty="0">
                <a:latin typeface="Lato"/>
                <a:ea typeface="Lato"/>
                <a:cs typeface="Lato"/>
              </a:rPr>
              <a:t>Mental Health First </a:t>
            </a:r>
            <a:r>
              <a:rPr lang="en-GB" dirty="0">
                <a:latin typeface="Lato"/>
                <a:ea typeface="Lato"/>
                <a:cs typeface="Lato"/>
              </a:rPr>
              <a:t>Aider (</a:t>
            </a:r>
            <a:r>
              <a:rPr lang="en-GB" dirty="0" err="1">
                <a:latin typeface="Lato"/>
                <a:ea typeface="Lato"/>
                <a:cs typeface="Lato"/>
              </a:rPr>
              <a:t>MHFAider</a:t>
            </a:r>
            <a:r>
              <a:rPr lang="en-GB" baseline="30000" dirty="0">
                <a:latin typeface="Lato"/>
                <a:ea typeface="Lato"/>
                <a:cs typeface="Lato"/>
              </a:rPr>
              <a:t>®</a:t>
            </a:r>
            <a:r>
              <a:rPr lang="en-GB" dirty="0">
                <a:latin typeface="Lato"/>
                <a:ea typeface="Lato"/>
                <a:cs typeface="Lato"/>
              </a:rPr>
              <a:t>) and receive three years of support and benefits</a:t>
            </a:r>
            <a:endParaRPr lang="en-GB" b="0" dirty="0">
              <a:latin typeface="Lato"/>
              <a:ea typeface="Lato"/>
              <a:cs typeface="Lato"/>
            </a:endParaRPr>
          </a:p>
          <a:p>
            <a:endParaRPr lang="en-GB" dirty="0">
              <a:latin typeface="Lato"/>
              <a:ea typeface="Lato"/>
              <a:cs typeface="Lato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620479" y="1921293"/>
            <a:ext cx="10300141" cy="39367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This course is ideal for those who would like to become an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 to: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n-GB" sz="2000" dirty="0">
                <a:latin typeface="Lato"/>
                <a:ea typeface="Lato"/>
                <a:cs typeface="Lato"/>
              </a:rPr>
              <a:t>Gain the knowledge and skills to spot signs of people experiencing poor mental health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Tx/>
              <a:buChar char="-"/>
            </a:pPr>
            <a:r>
              <a:rPr lang="en-GB" sz="2000" dirty="0">
                <a:latin typeface="Lato"/>
                <a:ea typeface="Lato"/>
                <a:cs typeface="Lato"/>
              </a:rPr>
              <a:t>Be confident starting a conversation and signpost a person to appropriate support</a:t>
            </a:r>
          </a:p>
          <a:p>
            <a:pPr marL="0" indent="0"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Alongside the best evidence-based Mental Health First Aid (MHFA) training,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MHFAiders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 are also provided with three-year access to ongoing learning and support 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through the </a:t>
            </a:r>
            <a:r>
              <a:rPr lang="en-GB" sz="2000" b="0" i="0" dirty="0" err="1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MHFAider</a:t>
            </a:r>
            <a:r>
              <a:rPr lang="en-GB" sz="2000" b="0" i="0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 Support App</a:t>
            </a:r>
            <a:r>
              <a:rPr lang="en-GB" sz="2000" baseline="30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.</a:t>
            </a:r>
            <a:r>
              <a:rPr lang="en-GB" sz="2000" dirty="0">
                <a:latin typeface="Lato"/>
                <a:ea typeface="Lato"/>
                <a:cs typeface="Lato"/>
              </a:rPr>
              <a:t>  </a:t>
            </a:r>
          </a:p>
          <a:p>
            <a:pPr marL="0" indent="0"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The app gives you 24/7 digital support, access to exclusive resources, ongoing learning opportunities, and the benefit of joining England’s largest community of trained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MHFAiders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.</a:t>
            </a:r>
          </a:p>
          <a:p>
            <a:pPr marL="0" indent="0">
              <a:spcBef>
                <a:spcPts val="1200"/>
              </a:spcBef>
              <a:spcAft>
                <a:spcPts val="600"/>
              </a:spcAft>
              <a:buNone/>
            </a:pPr>
            <a:endParaRPr lang="en-GB" sz="2000" dirty="0"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6055570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b="1">
                <a:latin typeface="Lato"/>
                <a:ea typeface="Lato"/>
                <a:cs typeface="Lato"/>
              </a:rPr>
              <a:t>Benefits of our Mental Health First Aid course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1533525" y="1604963"/>
            <a:ext cx="9201149" cy="4224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Reduces stigma around mental ill health</a:t>
            </a:r>
            <a:endParaRPr lang="en-GB" sz="20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Gives you increased confidence to have a supportive conversation about mental health</a:t>
            </a: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i="0" u="none" strike="noStrike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P</a:t>
            </a:r>
            <a:r>
              <a:rPr lang="en-GB" sz="2000" b="0" i="0" u="none" strike="noStrike" dirty="0">
                <a:solidFill>
                  <a:srgbClr val="000000"/>
                </a:solidFill>
                <a:effectLst/>
                <a:latin typeface="Lato"/>
                <a:ea typeface="Lato"/>
                <a:cs typeface="Lato"/>
              </a:rPr>
              <a:t>romotes equity and understanding around mental health from different perspectives</a:t>
            </a:r>
            <a:endParaRPr lang="en-GB" sz="2000" dirty="0">
              <a:solidFill>
                <a:srgbClr val="FF0000"/>
              </a:solidFill>
              <a:latin typeface="Lato"/>
              <a:ea typeface="Lato"/>
              <a:cs typeface="Lato"/>
            </a:endParaRP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Helps to build supportive communities and promotes open conversations about mental health</a:t>
            </a:r>
            <a:endParaRPr lang="en-GB" sz="2000" dirty="0"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Encourages self-care, giving you the tools to look after your own and others' mental health</a:t>
            </a:r>
          </a:p>
          <a:p>
            <a:pPr marL="0" indent="0">
              <a:lnSpc>
                <a:spcPts val="21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Promotes early intervention and recovery, which can prevent an individual's mental health deteriorating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61FB12C-7B09-40FF-97A9-5B8B0819BD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9519" y="3193433"/>
            <a:ext cx="436208" cy="38774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1E9CEF1-5EB2-4022-A937-85914FE41C7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95857" y="2297835"/>
            <a:ext cx="463533" cy="46353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473CFE7-38C0-496F-8223-96B1C60295E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4733" y="4810173"/>
            <a:ext cx="405780" cy="40578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BC35F0C-4F37-475B-B92F-E6A605805D5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24733" y="4013238"/>
            <a:ext cx="405780" cy="4057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CB038099-70B2-C7EE-0B23-8F6A0FB1C40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95856" y="1604963"/>
            <a:ext cx="463534" cy="463534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A1ECB0B4-DCB0-BC88-33D1-4A00179C4EE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95857" y="5607108"/>
            <a:ext cx="463532" cy="46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4637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b="1" dirty="0">
                <a:latin typeface="Lato"/>
                <a:ea typeface="Lato"/>
                <a:cs typeface="Lato"/>
              </a:rPr>
              <a:t>Learning outcomes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570345" y="1604963"/>
            <a:ext cx="10529455" cy="42243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As an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 you will be able to: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Recognise those that may be experiencing poor mental health and provide them with first-level support and early intervention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Encourage a person to identify and access sources of professional help and other supports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Practise active listening and empathy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Have a conversation with improved mental health literacy around language and stigma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Discuss the role in depth, including boundaries and confidentiality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dirty="0">
                <a:latin typeface="Lato"/>
                <a:ea typeface="Lato"/>
                <a:cs typeface="Lato"/>
              </a:rPr>
              <a:t>Practise self-care</a:t>
            </a:r>
          </a:p>
        </p:txBody>
      </p:sp>
    </p:spTree>
    <p:extLst>
      <p:ext uri="{BB962C8B-B14F-4D97-AF65-F5344CB8AC3E}">
        <p14:creationId xmlns:p14="http://schemas.microsoft.com/office/powerpoint/2010/main" val="311665266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dirty="0">
                <a:latin typeface="Lato"/>
                <a:ea typeface="Lato"/>
                <a:cs typeface="Lato"/>
              </a:rPr>
              <a:t> </a:t>
            </a:r>
            <a:r>
              <a:rPr lang="en-GB" dirty="0" err="1">
                <a:latin typeface="Lato"/>
                <a:ea typeface="Lato"/>
                <a:cs typeface="Lato"/>
              </a:rPr>
              <a:t>MHFAider</a:t>
            </a:r>
            <a:r>
              <a:rPr lang="en-GB" baseline="30000" dirty="0">
                <a:latin typeface="Lato"/>
                <a:ea typeface="Lato"/>
                <a:cs typeface="Lato"/>
              </a:rPr>
              <a:t>®</a:t>
            </a:r>
            <a:r>
              <a:rPr lang="en-GB" b="0" dirty="0">
                <a:latin typeface="Lato"/>
                <a:ea typeface="Lato"/>
                <a:cs typeface="Lato"/>
              </a:rPr>
              <a:t> </a:t>
            </a:r>
            <a:r>
              <a:rPr lang="en-GB" dirty="0">
                <a:latin typeface="Lato"/>
                <a:ea typeface="Lato"/>
                <a:cs typeface="Lato"/>
              </a:rPr>
              <a:t>s</a:t>
            </a:r>
            <a:r>
              <a:rPr lang="en-GB" b="1" dirty="0">
                <a:latin typeface="Lato"/>
                <a:ea typeface="Lato"/>
                <a:cs typeface="Lato"/>
              </a:rPr>
              <a:t>upport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25E68-2261-1EAC-E0F1-DD771304F1F7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317309-4EC6-23C3-2AA9-82F35782D8CD}"/>
              </a:ext>
            </a:extLst>
          </p:cNvPr>
          <p:cNvSpPr txBox="1"/>
          <p:nvPr/>
        </p:nvSpPr>
        <p:spPr>
          <a:xfrm>
            <a:off x="683795" y="1616243"/>
            <a:ext cx="10603330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Lato"/>
                <a:ea typeface="Lato"/>
                <a:cs typeface="Segoe UI"/>
              </a:rPr>
              <a:t>MHFA training doesn't stop when the course comes to an end. MHFA England offers continuous support for </a:t>
            </a:r>
            <a:r>
              <a:rPr lang="en-GB" sz="2000" dirty="0" err="1">
                <a:latin typeface="Lato"/>
                <a:ea typeface="Lato"/>
                <a:cs typeface="Segoe UI"/>
              </a:rPr>
              <a:t>MHFAiders</a:t>
            </a:r>
            <a:r>
              <a:rPr lang="en-GB" sz="2000" baseline="30000" dirty="0">
                <a:latin typeface="Lato"/>
                <a:ea typeface="Lato"/>
                <a:cs typeface="Segoe UI"/>
              </a:rPr>
              <a:t>®</a:t>
            </a:r>
            <a:r>
              <a:rPr lang="en-GB" sz="2000" dirty="0">
                <a:latin typeface="Lato"/>
                <a:ea typeface="Lato"/>
                <a:cs typeface="Segoe UI"/>
              </a:rPr>
              <a:t>, well beyond your initial certification, to ensure you can lead impactful MHFA interventions.</a:t>
            </a:r>
          </a:p>
          <a:p>
            <a:endParaRPr lang="en-GB" sz="2000" dirty="0">
              <a:latin typeface="Lato"/>
              <a:ea typeface="Lato"/>
              <a:cs typeface="Segoe UI"/>
            </a:endParaRPr>
          </a:p>
          <a:p>
            <a:r>
              <a:rPr lang="en-GB" sz="2000" dirty="0">
                <a:latin typeface="Lato"/>
                <a:ea typeface="Lato"/>
                <a:cs typeface="Segoe UI"/>
              </a:rPr>
              <a:t>As an </a:t>
            </a:r>
            <a:r>
              <a:rPr lang="en-GB" sz="2000" dirty="0" err="1">
                <a:latin typeface="Lato"/>
                <a:ea typeface="Lato"/>
                <a:cs typeface="Segoe UI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Segoe UI"/>
              </a:rPr>
              <a:t>®</a:t>
            </a:r>
            <a:r>
              <a:rPr lang="en-GB" sz="2000" dirty="0">
                <a:latin typeface="Lato"/>
                <a:ea typeface="Lato"/>
                <a:cs typeface="Segoe UI"/>
              </a:rPr>
              <a:t> you will get automatic 24/7 digital support through </a:t>
            </a:r>
            <a:r>
              <a:rPr lang="en-GB" sz="2000" dirty="0">
                <a:latin typeface="Lato"/>
                <a:ea typeface="Lato"/>
                <a:cs typeface="Lato"/>
              </a:rPr>
              <a:t>the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dirty="0">
                <a:latin typeface="Lato"/>
                <a:ea typeface="Lato"/>
                <a:cs typeface="Lato"/>
              </a:rPr>
              <a:t> Support App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. From there, you'll find exclusive resources, ongoing learning </a:t>
            </a:r>
            <a:r>
              <a:rPr lang="en-GB" sz="2000" dirty="0">
                <a:latin typeface="Lato"/>
                <a:ea typeface="Lato"/>
                <a:cs typeface="Segoe UI"/>
              </a:rPr>
              <a:t>opportunities to grow your confidence, and gain the benefit of joining England’s largest community of trained </a:t>
            </a:r>
            <a:r>
              <a:rPr lang="en-GB" sz="2000" dirty="0" err="1">
                <a:latin typeface="Lato"/>
                <a:ea typeface="Lato"/>
                <a:cs typeface="Segoe UI"/>
              </a:rPr>
              <a:t>MHFAiders</a:t>
            </a:r>
            <a:r>
              <a:rPr lang="en-GB" sz="2000" baseline="30000" dirty="0">
                <a:latin typeface="Lato"/>
                <a:ea typeface="Lato"/>
                <a:cs typeface="Segoe UI"/>
              </a:rPr>
              <a:t>®</a:t>
            </a:r>
            <a:r>
              <a:rPr lang="en-GB" sz="2000" dirty="0">
                <a:latin typeface="Lato"/>
                <a:ea typeface="Lato"/>
                <a:cs typeface="Segoe UI"/>
              </a:rPr>
              <a:t>.​</a:t>
            </a:r>
          </a:p>
          <a:p>
            <a:endParaRPr lang="en-GB" sz="2000" dirty="0">
              <a:latin typeface="Lato"/>
              <a:ea typeface="Lato"/>
              <a:cs typeface="Segoe UI"/>
            </a:endParaRPr>
          </a:p>
          <a:p>
            <a:r>
              <a:rPr lang="en-GB" sz="2000" dirty="0">
                <a:latin typeface="Lato"/>
                <a:ea typeface="+mn-lt"/>
                <a:cs typeface="+mn-lt"/>
              </a:rPr>
              <a:t>This support will give you an opportunity to:</a:t>
            </a:r>
            <a:endParaRPr lang="en-US" sz="2000" dirty="0">
              <a:latin typeface="Lato"/>
              <a:ea typeface="+mn-lt"/>
              <a:cs typeface="+mn-lt"/>
            </a:endParaRPr>
          </a:p>
          <a:p>
            <a:pPr marL="285750" indent="-285750">
              <a:buFont typeface="Lato,Sans-Serif"/>
              <a:buChar char="–"/>
            </a:pPr>
            <a:r>
              <a:rPr lang="en-GB" sz="2000" dirty="0">
                <a:latin typeface="Lato"/>
                <a:ea typeface="+mn-lt"/>
                <a:cs typeface="+mn-lt"/>
              </a:rPr>
              <a:t>Keep your learning alive  </a:t>
            </a:r>
          </a:p>
          <a:p>
            <a:pPr marL="285750" indent="-285750">
              <a:buFont typeface="Lato,Sans-Serif"/>
              <a:buChar char="–"/>
            </a:pPr>
            <a:r>
              <a:rPr lang="en-GB" sz="2000" dirty="0">
                <a:latin typeface="Lato"/>
                <a:ea typeface="+mn-lt"/>
                <a:cs typeface="+mn-lt"/>
              </a:rPr>
              <a:t>Quickly reference something </a:t>
            </a:r>
          </a:p>
          <a:p>
            <a:pPr marL="285750" indent="-285750">
              <a:buFont typeface="Lato,Sans-Serif"/>
              <a:buChar char="–"/>
            </a:pPr>
            <a:r>
              <a:rPr lang="en-GB" sz="2000" dirty="0">
                <a:latin typeface="Lato"/>
                <a:ea typeface="+mn-lt"/>
                <a:cs typeface="+mn-lt"/>
              </a:rPr>
              <a:t>Connect you with a group of people improving the mental health of the nation</a:t>
            </a:r>
            <a:r>
              <a:rPr lang="en-GB" dirty="0">
                <a:latin typeface="Lato"/>
                <a:ea typeface="+mn-lt"/>
                <a:cs typeface="+mn-lt"/>
              </a:rPr>
              <a:t> </a:t>
            </a:r>
            <a:endParaRPr lang="en-GB" dirty="0">
              <a:latin typeface="Lato"/>
              <a:ea typeface="Lato"/>
              <a:cs typeface="Lato"/>
            </a:endParaRPr>
          </a:p>
          <a:p>
            <a:r>
              <a:rPr lang="en-GB" dirty="0">
                <a:latin typeface="Lato"/>
                <a:ea typeface="Lato"/>
                <a:cs typeface="Segoe UI"/>
              </a:rPr>
              <a:t> ​</a:t>
            </a:r>
          </a:p>
        </p:txBody>
      </p:sp>
    </p:spTree>
    <p:extLst>
      <p:ext uri="{BB962C8B-B14F-4D97-AF65-F5344CB8AC3E}">
        <p14:creationId xmlns:p14="http://schemas.microsoft.com/office/powerpoint/2010/main" val="3494907785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us&#10;&#10;Description automatically generated with low confidence">
            <a:extLst>
              <a:ext uri="{FF2B5EF4-FFF2-40B4-BE49-F238E27FC236}">
                <a16:creationId xmlns:a16="http://schemas.microsoft.com/office/drawing/2014/main" id="{2EC1BFF4-926B-41A5-8F71-4E703AA0C9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3" b="94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C340AD8-75C5-6B4D-88F9-0FA8AA84A0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57" y="4993443"/>
            <a:ext cx="1376060" cy="13823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8FADD2-1220-C94C-9389-CC023700D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2565400"/>
            <a:ext cx="4292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EE760B-2E6A-FA47-8497-306438446054}"/>
              </a:ext>
            </a:extLst>
          </p:cNvPr>
          <p:cNvSpPr txBox="1">
            <a:spLocks/>
          </p:cNvSpPr>
          <p:nvPr/>
        </p:nvSpPr>
        <p:spPr>
          <a:xfrm>
            <a:off x="451883" y="3910164"/>
            <a:ext cx="3673549" cy="1603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 </a:t>
            </a:r>
            <a:r>
              <a:rPr lang="en-GB" sz="3600" dirty="0"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/>
            </a:r>
            <a:br>
              <a:rPr lang="en-GB" sz="3600" dirty="0"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</a:br>
            <a:r>
              <a:rPr lang="en-GB" sz="3600" dirty="0" err="1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MHFAider</a:t>
            </a:r>
            <a:r>
              <a:rPr lang="en-GB" sz="360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Support App</a:t>
            </a:r>
            <a:r>
              <a:rPr lang="en-GB" sz="3600" baseline="30000" dirty="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® </a:t>
            </a:r>
            <a:endParaRPr lang="en-GB" baseline="30000" dirty="0">
              <a:solidFill>
                <a:schemeClr val="bg1"/>
              </a:solidFill>
              <a:latin typeface="Lato Bold" panose="020F0502020204030203" pitchFamily="34" charset="0"/>
              <a:ea typeface="Lato Bold" panose="020F0502020204030203" pitchFamily="34" charset="0"/>
              <a:cs typeface="Lato Bold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811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dirty="0" err="1">
                <a:latin typeface="Lato Bold"/>
                <a:ea typeface="Lato"/>
                <a:cs typeface="Lato"/>
              </a:rPr>
              <a:t>MHFAider</a:t>
            </a:r>
            <a:r>
              <a:rPr lang="en-GB" dirty="0">
                <a:latin typeface="Lato Bold"/>
                <a:ea typeface="Lato"/>
                <a:cs typeface="Lato"/>
              </a:rPr>
              <a:t> Support App</a:t>
            </a:r>
            <a:r>
              <a:rPr lang="en-GB" baseline="30000" dirty="0">
                <a:latin typeface="Lato Bold"/>
                <a:ea typeface="Lato"/>
                <a:cs typeface="Lato"/>
              </a:rPr>
              <a:t>®</a:t>
            </a:r>
            <a:r>
              <a:rPr lang="en-GB" b="0" dirty="0">
                <a:latin typeface="Lato"/>
                <a:ea typeface="Lato"/>
                <a:cs typeface="Lato"/>
              </a:rPr>
              <a:t> </a:t>
            </a:r>
            <a:endParaRPr lang="en-GB" b="1" dirty="0">
              <a:latin typeface="Lato"/>
              <a:ea typeface="Lato"/>
              <a:cs typeface="Lato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09FA21-78FB-F241-AD0E-7F49F17AF82B}"/>
              </a:ext>
            </a:extLst>
          </p:cNvPr>
          <p:cNvSpPr txBox="1">
            <a:spLocks/>
          </p:cNvSpPr>
          <p:nvPr/>
        </p:nvSpPr>
        <p:spPr>
          <a:xfrm>
            <a:off x="550863" y="1604963"/>
            <a:ext cx="9879012" cy="4668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80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000" dirty="0">
                <a:latin typeface="Lato"/>
                <a:ea typeface="Lato"/>
                <a:cs typeface="Lato"/>
              </a:rPr>
              <a:t>The app empowers you as 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 with the following features: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Secure conversation logging </a:t>
            </a:r>
            <a:r>
              <a:rPr lang="en-GB" sz="2000" dirty="0">
                <a:latin typeface="Lato"/>
                <a:ea typeface="Lato"/>
                <a:cs typeface="Lato"/>
              </a:rPr>
              <a:t>for you to make reflective notes to record and reflect while protecting confidentiality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Reminders</a:t>
            </a:r>
            <a:r>
              <a:rPr lang="en-GB" sz="2000" dirty="0">
                <a:latin typeface="Lato"/>
                <a:ea typeface="Lato"/>
                <a:cs typeface="Lato"/>
              </a:rPr>
              <a:t> for wellbeing check-ins with people you are supporting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24/7 text support service </a:t>
            </a:r>
            <a:r>
              <a:rPr lang="en-GB" sz="2000" dirty="0">
                <a:latin typeface="Lato"/>
                <a:ea typeface="Lato"/>
                <a:cs typeface="Lato"/>
              </a:rPr>
              <a:t>through </a:t>
            </a:r>
            <a:r>
              <a:rPr lang="en-GB" sz="2000" b="1" dirty="0">
                <a:latin typeface="Lato"/>
                <a:ea typeface="Lato"/>
                <a:cs typeface="Lato"/>
              </a:rPr>
              <a:t>Shout</a:t>
            </a:r>
            <a:r>
              <a:rPr lang="en-GB" sz="2000" dirty="0">
                <a:latin typeface="Lato"/>
                <a:ea typeface="Lato"/>
                <a:cs typeface="Lato"/>
              </a:rPr>
              <a:t>, for advice and reassurance on a Mental Health First Aid conversation or to support your own wellbeing after a difficult conversation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Resource library </a:t>
            </a:r>
            <a:r>
              <a:rPr lang="en-GB" sz="2000" dirty="0">
                <a:latin typeface="Lato"/>
                <a:ea typeface="Lato"/>
                <a:cs typeface="Lato"/>
              </a:rPr>
              <a:t>of toolkits, guidance, animations and core mental health concepts to support the you in your role as </a:t>
            </a:r>
            <a:r>
              <a:rPr lang="en-GB" sz="2000" dirty="0" err="1">
                <a:latin typeface="Lato"/>
                <a:ea typeface="Lato"/>
                <a:cs typeface="Lato"/>
              </a:rPr>
              <a:t>MHFAider</a:t>
            </a:r>
            <a:r>
              <a:rPr lang="en-GB" sz="2000" baseline="30000" dirty="0">
                <a:latin typeface="Lato"/>
                <a:ea typeface="Lato"/>
                <a:cs typeface="Lato"/>
              </a:rPr>
              <a:t>®</a:t>
            </a:r>
            <a:r>
              <a:rPr lang="en-GB" sz="2000" dirty="0">
                <a:latin typeface="Lato"/>
                <a:ea typeface="Lato"/>
                <a:cs typeface="Lato"/>
              </a:rPr>
              <a:t> 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Lato" panose="020F0502020204030203" pitchFamily="34" charset="0"/>
              <a:buChar char="–"/>
            </a:pPr>
            <a:r>
              <a:rPr lang="en-GB" sz="2000" b="1" dirty="0">
                <a:latin typeface="Lato"/>
                <a:ea typeface="Lato"/>
                <a:cs typeface="Lato"/>
              </a:rPr>
              <a:t>Signposting database </a:t>
            </a:r>
            <a:r>
              <a:rPr lang="en-GB" sz="2000" dirty="0">
                <a:latin typeface="Lato"/>
                <a:ea typeface="Lato"/>
                <a:cs typeface="Lato"/>
              </a:rPr>
              <a:t>through </a:t>
            </a:r>
            <a:r>
              <a:rPr lang="en-GB" sz="2000" b="1" dirty="0">
                <a:latin typeface="Lato"/>
                <a:ea typeface="Lato"/>
                <a:cs typeface="Lato"/>
              </a:rPr>
              <a:t>Hub of Hope</a:t>
            </a:r>
            <a:r>
              <a:rPr lang="en-GB" sz="2000" dirty="0">
                <a:latin typeface="Lato"/>
                <a:ea typeface="Lato"/>
                <a:cs typeface="Lato"/>
              </a:rPr>
              <a:t> to find local and national mental health services for additional support</a:t>
            </a:r>
          </a:p>
        </p:txBody>
      </p:sp>
    </p:spTree>
    <p:extLst>
      <p:ext uri="{BB962C8B-B14F-4D97-AF65-F5344CB8AC3E}">
        <p14:creationId xmlns:p14="http://schemas.microsoft.com/office/powerpoint/2010/main" val="414506930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2A75B-B530-4547-AAD0-F4D227C19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345" y="365125"/>
            <a:ext cx="10164330" cy="1325563"/>
          </a:xfrm>
        </p:spPr>
        <p:txBody>
          <a:bodyPr/>
          <a:lstStyle/>
          <a:p>
            <a:r>
              <a:rPr lang="en-GB" dirty="0">
                <a:latin typeface="Lato"/>
                <a:ea typeface="Lato"/>
                <a:cs typeface="Lato"/>
              </a:rPr>
              <a:t> </a:t>
            </a:r>
            <a:r>
              <a:rPr lang="en-GB" dirty="0" err="1">
                <a:latin typeface="Lato"/>
                <a:ea typeface="Lato"/>
                <a:cs typeface="Lato"/>
              </a:rPr>
              <a:t>MHFAider</a:t>
            </a:r>
            <a:r>
              <a:rPr lang="en-GB" dirty="0">
                <a:latin typeface="Lato"/>
                <a:ea typeface="Lato"/>
                <a:cs typeface="Lato"/>
              </a:rPr>
              <a:t> Support App</a:t>
            </a:r>
            <a:r>
              <a:rPr lang="en-GB" baseline="30000" dirty="0">
                <a:latin typeface="Lato"/>
                <a:ea typeface="Lato"/>
                <a:cs typeface="Lato"/>
              </a:rPr>
              <a:t>®</a:t>
            </a:r>
            <a:r>
              <a:rPr lang="en-GB" dirty="0">
                <a:latin typeface="Lato"/>
                <a:ea typeface="Lato"/>
                <a:cs typeface="Lato"/>
              </a:rPr>
              <a:t> features</a:t>
            </a:r>
            <a:endParaRPr lang="en-US" dirty="0"/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376C718-BF5C-4CCC-A135-62D14918221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75" y="1589165"/>
            <a:ext cx="2205851" cy="4478667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8A8C0B2-7B47-4668-987E-69626C4462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670" y="1579943"/>
            <a:ext cx="2205852" cy="4478667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CDC4E29-B484-45EB-9A86-67423C1A842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1579948"/>
            <a:ext cx="2205851" cy="4478666"/>
          </a:xfrm>
          <a:prstGeom prst="rect">
            <a:avLst/>
          </a:prstGeom>
        </p:spPr>
      </p:pic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DC04B91E-149D-46BC-A10A-EAFB2AE7A25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958" y="1607608"/>
            <a:ext cx="2201310" cy="44694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34A049-4256-4CD1-BC99-04B0CB28A27A}"/>
              </a:ext>
            </a:extLst>
          </p:cNvPr>
          <p:cNvSpPr txBox="1">
            <a:spLocks/>
          </p:cNvSpPr>
          <p:nvPr/>
        </p:nvSpPr>
        <p:spPr>
          <a:xfrm>
            <a:off x="663954" y="6049168"/>
            <a:ext cx="1994651" cy="44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GB" sz="1800">
                <a:latin typeface="Lato"/>
                <a:ea typeface="Lato"/>
                <a:cs typeface="Lato"/>
              </a:rPr>
              <a:t>Home screen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8774233-4785-40A3-8475-C7D23B72FE9F}"/>
              </a:ext>
            </a:extLst>
          </p:cNvPr>
          <p:cNvSpPr txBox="1">
            <a:spLocks/>
          </p:cNvSpPr>
          <p:nvPr/>
        </p:nvSpPr>
        <p:spPr>
          <a:xfrm>
            <a:off x="2895333" y="6049168"/>
            <a:ext cx="2477516" cy="44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GB" sz="1800">
                <a:latin typeface="Lato"/>
                <a:ea typeface="Lato"/>
                <a:cs typeface="Lato"/>
              </a:rPr>
              <a:t>Conversation logging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FAD9C57-642D-4A1D-A3B0-8B33BD17568A}"/>
              </a:ext>
            </a:extLst>
          </p:cNvPr>
          <p:cNvSpPr txBox="1">
            <a:spLocks/>
          </p:cNvSpPr>
          <p:nvPr/>
        </p:nvSpPr>
        <p:spPr>
          <a:xfrm>
            <a:off x="5983234" y="6032061"/>
            <a:ext cx="1213628" cy="44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GB" sz="1800">
                <a:latin typeface="Lato"/>
                <a:ea typeface="Lato"/>
                <a:cs typeface="Lato"/>
              </a:rPr>
              <a:t>Insights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843D62-C90F-4BD9-8780-B798C160A598}"/>
              </a:ext>
            </a:extLst>
          </p:cNvPr>
          <p:cNvSpPr txBox="1">
            <a:spLocks/>
          </p:cNvSpPr>
          <p:nvPr/>
        </p:nvSpPr>
        <p:spPr>
          <a:xfrm>
            <a:off x="8030398" y="6049168"/>
            <a:ext cx="2137124" cy="443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rgbClr val="12676A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ctr"/>
            <a:r>
              <a:rPr lang="en-GB" sz="1800">
                <a:latin typeface="Lato"/>
                <a:ea typeface="Lato"/>
                <a:cs typeface="Lato"/>
              </a:rPr>
              <a:t>Resource library</a:t>
            </a:r>
          </a:p>
        </p:txBody>
      </p:sp>
    </p:spTree>
    <p:extLst>
      <p:ext uri="{BB962C8B-B14F-4D97-AF65-F5344CB8AC3E}">
        <p14:creationId xmlns:p14="http://schemas.microsoft.com/office/powerpoint/2010/main" val="10615306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itting on a couch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15742981-8238-23D2-5195-5538471E2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6C340AD8-75C5-6B4D-88F9-0FA8AA84A0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057" y="4993443"/>
            <a:ext cx="1376060" cy="138231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8FADD2-1220-C94C-9389-CC023700D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2565400"/>
            <a:ext cx="4292600" cy="42926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4EE760B-2E6A-FA47-8497-306438446054}"/>
              </a:ext>
            </a:extLst>
          </p:cNvPr>
          <p:cNvSpPr txBox="1">
            <a:spLocks/>
          </p:cNvSpPr>
          <p:nvPr/>
        </p:nvSpPr>
        <p:spPr>
          <a:xfrm>
            <a:off x="451883" y="3853857"/>
            <a:ext cx="3771325" cy="19428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en-GB" sz="3600">
                <a:solidFill>
                  <a:schemeClr val="bg1"/>
                </a:solidFill>
                <a:latin typeface="Lato Bold"/>
                <a:ea typeface="Lato Bold"/>
                <a:cs typeface="Lato Bold"/>
              </a:rPr>
              <a:t> </a:t>
            </a:r>
            <a:r>
              <a:rPr lang="en-GB" sz="3600">
                <a:latin typeface="Lato Bold"/>
                <a:ea typeface="Lato Bold"/>
                <a:cs typeface="Lato Bold"/>
              </a:rPr>
              <a:t/>
            </a:r>
            <a:br>
              <a:rPr lang="en-GB" sz="3600">
                <a:latin typeface="Lato Bold"/>
                <a:ea typeface="Lato Bold"/>
                <a:cs typeface="Lato Bold"/>
              </a:rPr>
            </a:br>
            <a:r>
              <a:rPr lang="en-GB" sz="3600" err="1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MHFAider</a:t>
            </a:r>
            <a:r>
              <a:rPr lang="en-GB" sz="3600" baseline="3000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®</a:t>
            </a:r>
            <a:r>
              <a:rPr lang="en-GB" sz="3600">
                <a:solidFill>
                  <a:schemeClr val="bg1"/>
                </a:solidFill>
                <a:latin typeface="Lato Bold" panose="020F0502020204030203" pitchFamily="34" charset="0"/>
                <a:ea typeface="Lato Bold" panose="020F0502020204030203" pitchFamily="34" charset="0"/>
                <a:cs typeface="Lato Bold" panose="020F0502020204030203" pitchFamily="34" charset="0"/>
              </a:rPr>
              <a:t> learning</a:t>
            </a:r>
          </a:p>
        </p:txBody>
      </p:sp>
    </p:spTree>
    <p:extLst>
      <p:ext uri="{BB962C8B-B14F-4D97-AF65-F5344CB8AC3E}">
        <p14:creationId xmlns:p14="http://schemas.microsoft.com/office/powerpoint/2010/main" val="3784689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1.1.1 Slidedeck - Session 1" id="{6936C4C9-4DF0-424E-AC9C-6E00EC331736}" vid="{A91A57CC-9A16-4E11-B239-0A1B6239CD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 xmlns="8b7acd63-a9f4-452b-9d81-3828de720deb">
      <Url xsi:nil="true"/>
      <Description xsi:nil="true"/>
    </Image>
    <Link xmlns="8b7acd63-a9f4-452b-9d81-3828de720deb">
      <Url xsi:nil="true"/>
      <Description xsi:nil="true"/>
    </Link>
    <lcf76f155ced4ddcb4097134ff3c332f xmlns="8b7acd63-a9f4-452b-9d81-3828de720deb">
      <Terms xmlns="http://schemas.microsoft.com/office/infopath/2007/PartnerControls"/>
    </lcf76f155ced4ddcb4097134ff3c332f>
    <TaxCatchAll xmlns="f90d60b8-9ccb-4254-8409-1ad533f57a29" xsi:nil="true"/>
    <SharedWithUsers xmlns="f90d60b8-9ccb-4254-8409-1ad533f57a29">
      <UserInfo>
        <DisplayName>Aya Bdaiwi</DisplayName>
        <AccountId>3218</AccountId>
        <AccountType/>
      </UserInfo>
      <UserInfo>
        <DisplayName>Leonie McIlroy</DisplayName>
        <AccountId>1599</AccountId>
        <AccountType/>
      </UserInfo>
      <UserInfo>
        <DisplayName>Bethany Sherlock</DisplayName>
        <AccountId>4252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346EA0AFDF6BC499D8C850C2B41FE23" ma:contentTypeVersion="18" ma:contentTypeDescription="Create a new document." ma:contentTypeScope="" ma:versionID="3a42a57d6bd537b0d10d93c5e11f733d">
  <xsd:schema xmlns:xsd="http://www.w3.org/2001/XMLSchema" xmlns:xs="http://www.w3.org/2001/XMLSchema" xmlns:p="http://schemas.microsoft.com/office/2006/metadata/properties" xmlns:ns2="8b7acd63-a9f4-452b-9d81-3828de720deb" xmlns:ns3="f90d60b8-9ccb-4254-8409-1ad533f57a29" targetNamespace="http://schemas.microsoft.com/office/2006/metadata/properties" ma:root="true" ma:fieldsID="d261d751e3a5370f50e649d96ca5a4ed" ns2:_="" ns3:_="">
    <xsd:import namespace="8b7acd63-a9f4-452b-9d81-3828de720deb"/>
    <xsd:import namespace="f90d60b8-9ccb-4254-8409-1ad533f57a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Image" minOccurs="0"/>
                <xsd:element ref="ns2:Link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7acd63-a9f4-452b-9d81-3828de720d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Image" ma:index="20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ink" ma:index="21" nillable="true" ma:displayName="Link" ma:format="Hyperlink" ma:internalName="Link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02fbf916-0512-4b03-9a85-3ebf1bbe34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d60b8-9ccb-4254-8409-1ad533f57a2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f4506e50-996f-445a-8552-7eb1b3c863de}" ma:internalName="TaxCatchAll" ma:showField="CatchAllData" ma:web="f90d60b8-9ccb-4254-8409-1ad533f57a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868E4AC-6B66-4B59-A489-CA5884376F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D24F4F-6B37-46EA-82D4-56F64D37DE1B}">
  <ds:schemaRefs>
    <ds:schemaRef ds:uri="8b7acd63-a9f4-452b-9d81-3828de720deb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f90d60b8-9ccb-4254-8409-1ad533f57a29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37FEBEB-975D-48FE-8123-C3D6E3C11511}">
  <ds:schemaRefs>
    <ds:schemaRef ds:uri="8b7acd63-a9f4-452b-9d81-3828de720deb"/>
    <ds:schemaRef ds:uri="f90d60b8-9ccb-4254-8409-1ad533f57a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1348</TotalTime>
  <Words>747</Words>
  <Application>Microsoft Office PowerPoint</Application>
  <PresentationFormat>Widescreen</PresentationFormat>
  <Paragraphs>61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Lato</vt:lpstr>
      <vt:lpstr>Lato Bold</vt:lpstr>
      <vt:lpstr>Lato Light</vt:lpstr>
      <vt:lpstr>Lato Medium</vt:lpstr>
      <vt:lpstr>Lato Semibold</vt:lpstr>
      <vt:lpstr>Lato,Sans-Serif</vt:lpstr>
      <vt:lpstr>Segoe UI</vt:lpstr>
      <vt:lpstr>Times New Roman</vt:lpstr>
      <vt:lpstr>Office Theme</vt:lpstr>
      <vt:lpstr>PowerPoint Presentation</vt:lpstr>
      <vt:lpstr>Train as a Mental Health First Aider (MHFAider®) and receive three years of support and benefits </vt:lpstr>
      <vt:lpstr>Benefits of our Mental Health First Aid course</vt:lpstr>
      <vt:lpstr>Learning outcomes</vt:lpstr>
      <vt:lpstr> MHFAider® support</vt:lpstr>
      <vt:lpstr>PowerPoint Presentation</vt:lpstr>
      <vt:lpstr>MHFAider Support App® </vt:lpstr>
      <vt:lpstr> MHFAider Support App® features</vt:lpstr>
      <vt:lpstr>PowerPoint Presentation</vt:lpstr>
      <vt:lpstr> MHFAider® learning</vt:lpstr>
      <vt:lpstr>Why MHFA England training?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runs here</dc:title>
  <dc:creator>Rob Christopher</dc:creator>
  <cp:lastModifiedBy>Karandeep Pahl</cp:lastModifiedBy>
  <cp:revision>7</cp:revision>
  <dcterms:created xsi:type="dcterms:W3CDTF">2021-11-12T14:53:36Z</dcterms:created>
  <dcterms:modified xsi:type="dcterms:W3CDTF">2023-08-29T15:52:45Z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0x0101009346EA0AFDF6BC499D8C850C2B41FE23</vt:lpwstr>
  </property>
  <property fmtid="{D5CDD505-2E9C-101B-9397-08002B2CF9AE}" pid="3" name="MediaServiceImageTags">
    <vt:lpwstr/>
  </property>
</Properties>
</file>